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db0d9d340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db0d9d340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950596b497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950596b497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950596b497_4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950596b497_4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950596b497_4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950596b497_4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950596b497_4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950596b497_4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950596b497_4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950596b497_4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950596b497_4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950596b497_4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950596b497_4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950596b497_4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9b42e9b65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9b42e9b65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9b586279dc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9b586279dc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9b586279dc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9b586279dc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950596b497_4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950596b497_4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9b586279dc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9b586279dc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9b586279dc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9b586279dc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9b586279dc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9b586279dc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9b586279dc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9b586279dc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orange)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402021" y="707228"/>
            <a:ext cx="8340000" cy="304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1568" sx="102000" rotWithShape="0" algn="ctr" sy="102000">
              <a:srgbClr val="000000">
                <a:alpha val="863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685800" y="650365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143000" y="2510122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lvl="2" rtl="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3pPr>
            <a:lvl4pPr lvl="3" rtl="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lvl="4" rtl="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" name="Google Shape;20;p2"/>
          <p:cNvSpPr txBox="1"/>
          <p:nvPr/>
        </p:nvSpPr>
        <p:spPr>
          <a:xfrm>
            <a:off x="199157" y="4932400"/>
            <a:ext cx="13314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 openid.net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 txBox="1"/>
          <p:nvPr/>
        </p:nvSpPr>
        <p:spPr>
          <a:xfrm>
            <a:off x="-25090" y="4932400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2"/>
          <p:cNvCxnSpPr/>
          <p:nvPr/>
        </p:nvCxnSpPr>
        <p:spPr>
          <a:xfrm>
            <a:off x="966598" y="5026412"/>
            <a:ext cx="72108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text, clipart&#10;&#10;Description automatically generated" id="23" name="Google Shape;2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00285" y="4828890"/>
            <a:ext cx="792481" cy="28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"/>
          <p:cNvSpPr/>
          <p:nvPr/>
        </p:nvSpPr>
        <p:spPr>
          <a:xfrm>
            <a:off x="0" y="4268513"/>
            <a:ext cx="9144000" cy="88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25" name="Google Shape;2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3174" y="4060559"/>
            <a:ext cx="2417654" cy="879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s (2-up)">
  <p:cSld name="Charts (2-up)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628650" y="355002"/>
            <a:ext cx="7886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chart"/>
          </p:nvPr>
        </p:nvSpPr>
        <p:spPr>
          <a:xfrm>
            <a:off x="628650" y="1108445"/>
            <a:ext cx="3943200" cy="3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1"/>
          <p:cNvSpPr/>
          <p:nvPr>
            <p:ph idx="3" type="chart"/>
          </p:nvPr>
        </p:nvSpPr>
        <p:spPr>
          <a:xfrm>
            <a:off x="4572000" y="1108445"/>
            <a:ext cx="3943200" cy="3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5646717" y="4945856"/>
            <a:ext cx="34134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/>
            </a:lvl3pPr>
            <a:lvl4pPr indent="-22860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title"/>
          </p:nvPr>
        </p:nvSpPr>
        <p:spPr>
          <a:xfrm>
            <a:off x="628650" y="355002"/>
            <a:ext cx="7886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5646717" y="4945856"/>
            <a:ext cx="34134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/>
            </a:lvl3pPr>
            <a:lvl4pPr indent="-22860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5646717" y="4945856"/>
            <a:ext cx="34134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/>
            </a:lvl3pPr>
            <a:lvl4pPr indent="-22860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−"/>
              <a:defRPr/>
            </a:lvl2pPr>
            <a:lvl3pPr indent="-32385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 Bullet with Subtitles">
  <p:cSld name="Three Column Bullet with Subtitle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441197" y="342900"/>
            <a:ext cx="8263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C"/>
              </a:buClr>
              <a:buSzPts val="2700"/>
              <a:buFont typeface="arial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438913" y="1078706"/>
            <a:ext cx="2448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i="0" sz="1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91F2C"/>
              </a:buClr>
              <a:buSzPts val="1200"/>
              <a:buChar char="−"/>
              <a:defRPr/>
            </a:lvl2pPr>
            <a:lvl3pPr indent="-3048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91F2C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91F2C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91F2C"/>
              </a:buClr>
              <a:buSzPts val="1200"/>
              <a:buChar char="•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438913" y="1793081"/>
            <a:ext cx="2448300" cy="30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91F2C"/>
              </a:buClr>
              <a:buSzPts val="1400"/>
              <a:buChar char="•"/>
              <a:defRPr b="0" i="0" sz="1500"/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91F2C"/>
              </a:buClr>
              <a:buSzPts val="1200"/>
              <a:buChar char="−"/>
              <a:defRPr b="0" i="0" sz="1400"/>
            </a:lvl2pPr>
            <a:lvl3pPr indent="-2984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91F2C"/>
              </a:buClr>
              <a:buSzPts val="1100"/>
              <a:buChar char="•"/>
              <a:defRPr b="0" i="0"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91F2C"/>
              </a:buClr>
              <a:buSzPts val="900"/>
              <a:buChar char="•"/>
              <a:defRPr b="0" i="0"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91F2C"/>
              </a:buClr>
              <a:buSzPts val="900"/>
              <a:buChar char="•"/>
              <a:defRPr b="0" i="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3" type="body"/>
          </p:nvPr>
        </p:nvSpPr>
        <p:spPr>
          <a:xfrm>
            <a:off x="3347847" y="1078706"/>
            <a:ext cx="2448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i="0" sz="1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91F2C"/>
              </a:buClr>
              <a:buSzPts val="1200"/>
              <a:buChar char="−"/>
              <a:defRPr/>
            </a:lvl2pPr>
            <a:lvl3pPr indent="-3048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91F2C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91F2C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91F2C"/>
              </a:buClr>
              <a:buSzPts val="1200"/>
              <a:buChar char="•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4" type="body"/>
          </p:nvPr>
        </p:nvSpPr>
        <p:spPr>
          <a:xfrm>
            <a:off x="3347847" y="1788101"/>
            <a:ext cx="2448300" cy="30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91F2C"/>
              </a:buClr>
              <a:buSzPts val="1400"/>
              <a:buChar char="•"/>
              <a:defRPr b="0" i="0" sz="1500"/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91F2C"/>
              </a:buClr>
              <a:buSzPts val="1200"/>
              <a:buChar char="−"/>
              <a:defRPr b="0" i="0" sz="1400"/>
            </a:lvl2pPr>
            <a:lvl3pPr indent="-2984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91F2C"/>
              </a:buClr>
              <a:buSzPts val="1100"/>
              <a:buChar char="•"/>
              <a:defRPr b="0" i="0"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91F2C"/>
              </a:buClr>
              <a:buSzPts val="900"/>
              <a:buChar char="•"/>
              <a:defRPr b="0" i="0"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91F2C"/>
              </a:buClr>
              <a:buSzPts val="900"/>
              <a:buChar char="•"/>
              <a:defRPr b="0" i="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5" type="body"/>
          </p:nvPr>
        </p:nvSpPr>
        <p:spPr>
          <a:xfrm>
            <a:off x="6256781" y="1078706"/>
            <a:ext cx="2448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i="0" sz="1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91F2C"/>
              </a:buClr>
              <a:buSzPts val="1200"/>
              <a:buChar char="−"/>
              <a:defRPr/>
            </a:lvl2pPr>
            <a:lvl3pPr indent="-3048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91F2C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91F2C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91F2C"/>
              </a:buClr>
              <a:buSzPts val="1200"/>
              <a:buChar char="•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6" type="body"/>
          </p:nvPr>
        </p:nvSpPr>
        <p:spPr>
          <a:xfrm>
            <a:off x="6256781" y="1793081"/>
            <a:ext cx="2448300" cy="30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91F2C"/>
              </a:buClr>
              <a:buSzPts val="1400"/>
              <a:buChar char="•"/>
              <a:defRPr b="0" i="0" sz="1500"/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91F2C"/>
              </a:buClr>
              <a:buSzPts val="1200"/>
              <a:buChar char="−"/>
              <a:defRPr b="0" i="0" sz="1400"/>
            </a:lvl2pPr>
            <a:lvl3pPr indent="-2984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91F2C"/>
              </a:buClr>
              <a:buSzPts val="1100"/>
              <a:buChar char="•"/>
              <a:defRPr b="0" i="0"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91F2C"/>
              </a:buClr>
              <a:buSzPts val="900"/>
              <a:buChar char="•"/>
              <a:defRPr b="0" i="0"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91F2C"/>
              </a:buClr>
              <a:buSzPts val="900"/>
              <a:buChar char="•"/>
              <a:defRPr b="0" i="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  <p:extLst>
    <p:ext uri="{DCECCB84-F9BA-43D5-87BE-67443E8EF086}">
      <p15:sldGuideLst>
        <p15:guide id="1" orient="horz" pos="1129">
          <p15:clr>
            <a:srgbClr val="5ACBF0"/>
          </p15:clr>
        </p15:guide>
        <p15:guide id="2" orient="horz" pos="679">
          <p15:clr>
            <a:srgbClr val="5ACBF0"/>
          </p15:clr>
        </p15:guide>
        <p15:guide id="3" orient="horz" pos="216">
          <p15:clr>
            <a:srgbClr val="5ACBF0"/>
          </p15:clr>
        </p15:guide>
        <p15:guide id="4" pos="1823">
          <p15:clr>
            <a:srgbClr val="5ACBF0"/>
          </p15:clr>
        </p15:guide>
        <p15:guide id="5" pos="2108">
          <p15:clr>
            <a:srgbClr val="5ACBF0"/>
          </p15:clr>
        </p15:guide>
        <p15:guide id="6" pos="3653">
          <p15:clr>
            <a:srgbClr val="5ACBF0"/>
          </p15:clr>
        </p15:guide>
        <p15:guide id="7" pos="393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orange) 1">
  <p:cSld name="TITLE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0" y="4627650"/>
            <a:ext cx="9159900" cy="5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0" y="0"/>
            <a:ext cx="5088900" cy="5143500"/>
          </a:xfrm>
          <a:prstGeom prst="flowChartDelay">
            <a:avLst/>
          </a:prstGeom>
          <a:solidFill>
            <a:schemeClr val="accent1"/>
          </a:solidFill>
          <a:ln>
            <a:noFill/>
          </a:ln>
          <a:effectLst>
            <a:outerShdw blurRad="211568" sx="102000" rotWithShape="0" algn="ctr" sy="102000">
              <a:srgbClr val="000000">
                <a:alpha val="863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/>
          <p:nvPr>
            <p:ph type="ctrTitle"/>
          </p:nvPr>
        </p:nvSpPr>
        <p:spPr>
          <a:xfrm>
            <a:off x="4993500" y="1558500"/>
            <a:ext cx="40392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descr="A picture containing text, clipart&#10;&#10;Description automatically generated" id="30" name="Google Shape;3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5540" y="1794300"/>
            <a:ext cx="4275950" cy="155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orange) 1 1">
  <p:cSld name="TITLE_1_1"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4627650"/>
            <a:ext cx="9159900" cy="5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 txBox="1"/>
          <p:nvPr>
            <p:ph type="ctrTitle"/>
          </p:nvPr>
        </p:nvSpPr>
        <p:spPr>
          <a:xfrm>
            <a:off x="4798500" y="1208550"/>
            <a:ext cx="40392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4"/>
          <p:cNvSpPr/>
          <p:nvPr/>
        </p:nvSpPr>
        <p:spPr>
          <a:xfrm flipH="1">
            <a:off x="-150" y="0"/>
            <a:ext cx="4597800" cy="4207800"/>
          </a:xfrm>
          <a:prstGeom prst="teardrop">
            <a:avLst>
              <a:gd fmla="val 99994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9240000" dist="47625">
              <a:srgbClr val="B45F06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" name="Google Shape;3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3890" y="1521752"/>
            <a:ext cx="3909725" cy="11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628650" y="355002"/>
            <a:ext cx="7886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i="0" sz="2400">
                <a:solidFill>
                  <a:srgbClr val="F691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628650" y="12239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 b="0" i="0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Char char="−"/>
              <a:defRPr sz="1400"/>
            </a:lvl2pPr>
            <a:lvl3pPr indent="-29845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100"/>
              <a:buChar char="•"/>
              <a:defRPr sz="1100"/>
            </a:lvl3pPr>
            <a:lvl4pPr indent="-29210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Char char="•"/>
              <a:defRPr sz="1000"/>
            </a:lvl4pPr>
            <a:lvl5pPr indent="-29210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Char char="•"/>
              <a:defRPr sz="1000"/>
            </a:lvl5pPr>
            <a:lvl6pPr indent="-2921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  <a:defRPr sz="1000"/>
            </a:lvl6pPr>
            <a:lvl7pPr indent="-2921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  <a:defRPr sz="1000"/>
            </a:lvl7pPr>
            <a:lvl8pPr indent="-2921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  <a:defRPr sz="1000"/>
            </a:lvl8pPr>
            <a:lvl9pPr indent="-2921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>
  <p:cSld name="Titel und Inhal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457200" y="177863"/>
            <a:ext cx="82296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>
            <a:lvl1pPr lv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457200" y="1036590"/>
            <a:ext cx="8229600" cy="3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>
            <a:lvl1pPr indent="-3302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AB3C19"/>
              </a:buClr>
              <a:buSzPts val="16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1pPr>
            <a:lvl2pPr indent="-3175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AB3C19"/>
              </a:buClr>
              <a:buSzPts val="1400"/>
              <a:buChar char="−"/>
              <a:defRPr>
                <a:latin typeface="Avenir"/>
                <a:ea typeface="Avenir"/>
                <a:cs typeface="Avenir"/>
                <a:sym typeface="Avenir"/>
              </a:defRPr>
            </a:lvl2pPr>
            <a:lvl3pPr indent="-29845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AB3C19"/>
              </a:buClr>
              <a:buSzPts val="11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3pPr>
            <a:lvl4pPr indent="-29845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AB3C19"/>
              </a:buClr>
              <a:buSzPts val="11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4pPr>
            <a:lvl5pPr indent="-29845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AB3C19"/>
              </a:buClr>
              <a:buSzPts val="110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5pPr>
            <a:lvl6pPr indent="-2984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es">
  <p:cSld name="Two Boxe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628650" y="355002"/>
            <a:ext cx="7886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628650" y="876300"/>
            <a:ext cx="3886200" cy="3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Char char="−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629150" y="876300"/>
            <a:ext cx="3886200" cy="3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Char char="−"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5646717" y="4945856"/>
            <a:ext cx="34134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/>
            </a:lvl3pPr>
            <a:lvl4pPr indent="-22860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oxes">
  <p:cSld name="Three Boxe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628650" y="355002"/>
            <a:ext cx="7886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628651" y="861060"/>
            <a:ext cx="2579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1pPr>
            <a:lvl2pPr indent="-3048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Char char="−"/>
              <a:defRPr sz="1200"/>
            </a:lvl2pPr>
            <a:lvl3pPr indent="-29845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/>
            </a:lvl3pPr>
            <a:lvl4pPr indent="-28575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 sz="900"/>
            </a:lvl4pPr>
            <a:lvl5pPr indent="-28575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 sz="9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3282398" y="861060"/>
            <a:ext cx="2579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1pPr>
            <a:lvl2pPr indent="-3048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Char char="−"/>
              <a:defRPr sz="1200"/>
            </a:lvl2pPr>
            <a:lvl3pPr indent="-29845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/>
            </a:lvl3pPr>
            <a:lvl4pPr indent="-28575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 sz="900"/>
            </a:lvl4pPr>
            <a:lvl5pPr indent="-28575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 sz="9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3" type="body"/>
          </p:nvPr>
        </p:nvSpPr>
        <p:spPr>
          <a:xfrm>
            <a:off x="5936146" y="861060"/>
            <a:ext cx="2579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1pPr>
            <a:lvl2pPr indent="-3048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Char char="−"/>
              <a:defRPr sz="1200"/>
            </a:lvl2pPr>
            <a:lvl3pPr indent="-29845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/>
            </a:lvl3pPr>
            <a:lvl4pPr indent="-28575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 sz="900"/>
            </a:lvl4pPr>
            <a:lvl5pPr indent="-28575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 sz="9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4" type="body"/>
          </p:nvPr>
        </p:nvSpPr>
        <p:spPr>
          <a:xfrm>
            <a:off x="5646717" y="4945856"/>
            <a:ext cx="34134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/>
            </a:lvl3pPr>
            <a:lvl4pPr indent="-22860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ith Image &amp; Callout">
  <p:cSld name="With Image &amp; Callou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>
            <p:ph idx="2" type="pic"/>
          </p:nvPr>
        </p:nvSpPr>
        <p:spPr>
          <a:xfrm>
            <a:off x="5183579" y="97972"/>
            <a:ext cx="3874800" cy="45267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5" name="Google Shape;55;p9"/>
          <p:cNvSpPr txBox="1"/>
          <p:nvPr>
            <p:ph type="title"/>
          </p:nvPr>
        </p:nvSpPr>
        <p:spPr>
          <a:xfrm>
            <a:off x="628650" y="355002"/>
            <a:ext cx="7886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646717" y="4945856"/>
            <a:ext cx="34134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/>
            </a:lvl3pPr>
            <a:lvl4pPr indent="-22860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body"/>
          </p:nvPr>
        </p:nvSpPr>
        <p:spPr>
          <a:xfrm>
            <a:off x="628651" y="861060"/>
            <a:ext cx="358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1pPr>
            <a:lvl2pPr indent="-3048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Char char="−"/>
              <a:defRPr sz="1200"/>
            </a:lvl2pPr>
            <a:lvl3pPr indent="-29845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/>
            </a:lvl3pPr>
            <a:lvl4pPr indent="-28575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 sz="900"/>
            </a:lvl4pPr>
            <a:lvl5pPr indent="-28575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 sz="9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55727" y="1379189"/>
            <a:ext cx="2520900" cy="2823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sx="102000" rotWithShape="0" algn="ctr" sy="102000">
              <a:srgbClr val="000000">
                <a:alpha val="8630"/>
              </a:srgbClr>
            </a:outerShdw>
          </a:effectLst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ith Image &amp; Callout 2">
  <p:cSld name="With Image &amp; Callout 2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>
            <p:ph idx="2" type="pic"/>
          </p:nvPr>
        </p:nvSpPr>
        <p:spPr>
          <a:xfrm>
            <a:off x="78130" y="2378597"/>
            <a:ext cx="8980200" cy="22461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1" name="Google Shape;61;p10"/>
          <p:cNvSpPr txBox="1"/>
          <p:nvPr>
            <p:ph type="title"/>
          </p:nvPr>
        </p:nvSpPr>
        <p:spPr>
          <a:xfrm>
            <a:off x="628650" y="355002"/>
            <a:ext cx="7886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5646717" y="4945856"/>
            <a:ext cx="34134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/>
            </a:lvl3pPr>
            <a:lvl4pPr indent="-22860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3" type="body"/>
          </p:nvPr>
        </p:nvSpPr>
        <p:spPr>
          <a:xfrm>
            <a:off x="628650" y="861060"/>
            <a:ext cx="5401200" cy="13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1pPr>
            <a:lvl2pPr indent="-3048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Char char="−"/>
              <a:defRPr sz="1200"/>
            </a:lvl2pPr>
            <a:lvl3pPr indent="-29845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/>
            </a:lvl3pPr>
            <a:lvl4pPr indent="-28575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 sz="900"/>
            </a:lvl4pPr>
            <a:lvl5pPr indent="-28575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 sz="9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4" type="body"/>
          </p:nvPr>
        </p:nvSpPr>
        <p:spPr>
          <a:xfrm>
            <a:off x="6283586" y="1483361"/>
            <a:ext cx="2520900" cy="2823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sx="102000" rotWithShape="0" algn="ctr" sy="102000">
              <a:srgbClr val="000000">
                <a:alpha val="8630"/>
              </a:srgbClr>
            </a:outerShdw>
          </a:effectLst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indent="-31750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704004"/>
            <a:ext cx="9144000" cy="439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sx="102000" rotWithShape="0" algn="ctr" sy="102000">
              <a:srgbClr val="000000">
                <a:alpha val="863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4721816"/>
            <a:ext cx="4210997" cy="421685"/>
          </a:xfrm>
          <a:custGeom>
            <a:rect b="b" l="l" r="r" t="t"/>
            <a:pathLst>
              <a:path extrusionOk="0" h="562246" w="5433545">
                <a:moveTo>
                  <a:pt x="0" y="0"/>
                </a:moveTo>
                <a:lnTo>
                  <a:pt x="5433545" y="0"/>
                </a:lnTo>
                <a:lnTo>
                  <a:pt x="5337519" y="59312"/>
                </a:lnTo>
                <a:cubicBezTo>
                  <a:pt x="5234543" y="136992"/>
                  <a:pt x="5174413" y="230637"/>
                  <a:pt x="5174413" y="331438"/>
                </a:cubicBezTo>
                <a:cubicBezTo>
                  <a:pt x="5174413" y="398639"/>
                  <a:pt x="5201137" y="462659"/>
                  <a:pt x="5249465" y="520889"/>
                </a:cubicBezTo>
                <a:lnTo>
                  <a:pt x="5288558" y="562246"/>
                </a:lnTo>
                <a:lnTo>
                  <a:pt x="0" y="56224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67600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5003006" y="4721816"/>
            <a:ext cx="4144570" cy="421685"/>
          </a:xfrm>
          <a:custGeom>
            <a:rect b="b" l="l" r="r" t="t"/>
            <a:pathLst>
              <a:path extrusionOk="0" h="562246" w="5400091">
                <a:moveTo>
                  <a:pt x="0" y="0"/>
                </a:moveTo>
                <a:lnTo>
                  <a:pt x="5400091" y="0"/>
                </a:lnTo>
                <a:lnTo>
                  <a:pt x="5400091" y="562246"/>
                </a:lnTo>
                <a:lnTo>
                  <a:pt x="144986" y="562246"/>
                </a:lnTo>
                <a:lnTo>
                  <a:pt x="184079" y="520889"/>
                </a:lnTo>
                <a:cubicBezTo>
                  <a:pt x="232407" y="462659"/>
                  <a:pt x="259131" y="398639"/>
                  <a:pt x="259131" y="331438"/>
                </a:cubicBezTo>
                <a:cubicBezTo>
                  <a:pt x="259131" y="230637"/>
                  <a:pt x="199002" y="136992"/>
                  <a:pt x="96025" y="5931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67600"/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628650" y="355002"/>
            <a:ext cx="7886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venir"/>
              <a:buNone/>
              <a:defRPr i="0" sz="24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628650" y="12239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−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/>
        </p:nvSpPr>
        <p:spPr>
          <a:xfrm>
            <a:off x="34672" y="4932400"/>
            <a:ext cx="33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1"/>
          <p:cNvGrpSpPr/>
          <p:nvPr/>
        </p:nvGrpSpPr>
        <p:grpSpPr>
          <a:xfrm>
            <a:off x="3846328" y="4721299"/>
            <a:ext cx="1451345" cy="421685"/>
            <a:chOff x="5128437" y="6295066"/>
            <a:chExt cx="1935126" cy="562246"/>
          </a:xfrm>
        </p:grpSpPr>
        <p:sp>
          <p:nvSpPr>
            <p:cNvPr id="13" name="Google Shape;13;p1"/>
            <p:cNvSpPr/>
            <p:nvPr/>
          </p:nvSpPr>
          <p:spPr>
            <a:xfrm>
              <a:off x="6241238" y="6295066"/>
              <a:ext cx="822325" cy="562246"/>
            </a:xfrm>
            <a:custGeom>
              <a:rect b="b" l="l" r="r" t="t"/>
              <a:pathLst>
                <a:path extrusionOk="0" h="562246" w="822325">
                  <a:moveTo>
                    <a:pt x="0" y="0"/>
                  </a:moveTo>
                  <a:lnTo>
                    <a:pt x="683986" y="0"/>
                  </a:lnTo>
                  <a:lnTo>
                    <a:pt x="686289" y="1617"/>
                  </a:lnTo>
                  <a:cubicBezTo>
                    <a:pt x="770340" y="73149"/>
                    <a:pt x="822325" y="171970"/>
                    <a:pt x="822325" y="281124"/>
                  </a:cubicBezTo>
                  <a:lnTo>
                    <a:pt x="822324" y="281124"/>
                  </a:lnTo>
                  <a:cubicBezTo>
                    <a:pt x="822324" y="390279"/>
                    <a:pt x="770339" y="489099"/>
                    <a:pt x="686288" y="560631"/>
                  </a:cubicBezTo>
                  <a:lnTo>
                    <a:pt x="683989" y="562246"/>
                  </a:lnTo>
                  <a:lnTo>
                    <a:pt x="0" y="562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 rot="10800000">
              <a:off x="5128437" y="6295066"/>
              <a:ext cx="822325" cy="562246"/>
            </a:xfrm>
            <a:custGeom>
              <a:rect b="b" l="l" r="r" t="t"/>
              <a:pathLst>
                <a:path extrusionOk="0" h="562246" w="822325">
                  <a:moveTo>
                    <a:pt x="0" y="0"/>
                  </a:moveTo>
                  <a:lnTo>
                    <a:pt x="683986" y="0"/>
                  </a:lnTo>
                  <a:lnTo>
                    <a:pt x="686289" y="1617"/>
                  </a:lnTo>
                  <a:cubicBezTo>
                    <a:pt x="770340" y="73149"/>
                    <a:pt x="822325" y="171970"/>
                    <a:pt x="822325" y="281124"/>
                  </a:cubicBezTo>
                  <a:lnTo>
                    <a:pt x="822324" y="281124"/>
                  </a:lnTo>
                  <a:cubicBezTo>
                    <a:pt x="822324" y="390279"/>
                    <a:pt x="770339" y="489099"/>
                    <a:pt x="686288" y="560631"/>
                  </a:cubicBezTo>
                  <a:lnTo>
                    <a:pt x="683989" y="562246"/>
                  </a:lnTo>
                  <a:lnTo>
                    <a:pt x="0" y="562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Logo&#10;&#10;Description automatically generated"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92893" y="4721816"/>
            <a:ext cx="1158215" cy="42116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openid.net/specs/openid-connect-enterprise-extensions-1_0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openid.net/specs/openid-connect-ephemeral-subject-identifier-1_0.html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github.com/dickhardt/openid-key-binding" TargetMode="External"/><Relationship Id="rId4" Type="http://schemas.openxmlformats.org/officeDocument/2006/relationships/hyperlink" Target="https://dickhardt.github.io/openid-key-binding/main.html" TargetMode="External"/><Relationship Id="rId5" Type="http://schemas.openxmlformats.org/officeDocument/2006/relationships/hyperlink" Target="http://openid.net/specs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openid.net/specs/openid-connect-core-1_0-36.html" TargetMode="External"/><Relationship Id="rId4" Type="http://schemas.openxmlformats.org/officeDocument/2006/relationships/hyperlink" Target="https://datatracker.ietf.org/doc/draft-ietf-oauth-rfc7523bis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openid.net/specs/openid-connect-userinfo-vc-1_0.html" TargetMode="External"/><Relationship Id="rId4" Type="http://schemas.openxmlformats.org/officeDocument/2006/relationships/hyperlink" Target="https://openid.net/specs/openid-connect-self-issued-v2-1_0.html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openid.net/wg/eap/" TargetMode="External"/><Relationship Id="rId4" Type="http://schemas.openxmlformats.org/officeDocument/2006/relationships/hyperlink" Target="https://openid.net/specs/openid-connect-eap-acr-values-1_0-final.htm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openid.net/the-openid-federation-interoperability-event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openid.net/specs/openid-federation-1_0.ht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openid.net/specs/openid-connect-rp-metadata-choices-1_0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openid.net/specs/openid-connect-native-sso-1_0.html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openid.net/specs/openid-connect-claims-aggregation-1_0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openid.net/specs/openid-federation-extended-listing-1_0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openid.net/specs/openid-provider-commands-1_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ctrTitle"/>
          </p:nvPr>
        </p:nvSpPr>
        <p:spPr>
          <a:xfrm>
            <a:off x="685800" y="650365"/>
            <a:ext cx="7772400" cy="1790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 / Connect</a:t>
            </a:r>
            <a:endParaRPr/>
          </a:p>
        </p:txBody>
      </p:sp>
      <p:sp>
        <p:nvSpPr>
          <p:cNvPr id="92" name="Google Shape;92;p16"/>
          <p:cNvSpPr txBox="1"/>
          <p:nvPr>
            <p:ph idx="1" type="subTitle"/>
          </p:nvPr>
        </p:nvSpPr>
        <p:spPr>
          <a:xfrm>
            <a:off x="1143000" y="2510122"/>
            <a:ext cx="6858000" cy="124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None/>
            </a:pPr>
            <a:r>
              <a:rPr lang="en"/>
              <a:t>Mike Jones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628650" y="355002"/>
            <a:ext cx="7886700" cy="76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OpenID Connect Enterprise Extensions</a:t>
            </a: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628650" y="1223975"/>
            <a:ext cx="7813200" cy="32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https://openid.net/specs/openid-connect-enterprise-extensions-1_0.html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Specifies a number of common or desirable extensions to OpenID Connect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Updated per working group feedback since adoption in June 2025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628650" y="355002"/>
            <a:ext cx="7886700" cy="76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OpenID Connect Ephemeral Subject Identifier</a:t>
            </a:r>
            <a:endParaRPr/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628650" y="1223975"/>
            <a:ext cx="7813200" cy="32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https://openid.net/specs/openid-connect-ephemeral-subject-identifier-1_0.html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Specifies an ephemeral subject identifier type that prevents correlation of the subject identifier across multiple visits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Adopted in June 2025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Reviews requested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628650" y="355002"/>
            <a:ext cx="7886700" cy="76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OpenID Connect Key Binding</a:t>
            </a:r>
            <a:endParaRPr/>
          </a:p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628650" y="1223975"/>
            <a:ext cx="7813200" cy="32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Current repository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https://github.com/dickhardt/openid-key-binding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−"/>
            </a:pPr>
            <a:r>
              <a:rPr lang="en" sz="1500"/>
              <a:t>Rendered at </a:t>
            </a:r>
            <a:r>
              <a:rPr lang="en" sz="1500" u="sng">
                <a:solidFill>
                  <a:schemeClr val="hlink"/>
                </a:solidFill>
                <a:hlinkClick r:id="rId4"/>
              </a:rPr>
              <a:t>https://dickhardt.github.io/openid-key-binding/main.html</a:t>
            </a:r>
            <a:endParaRPr sz="15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Specifies how to bind a public key to an OpenID Connect ID Token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Adopted October 2025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Publication to </a:t>
            </a:r>
            <a:r>
              <a:rPr lang="en" u="sng">
                <a:solidFill>
                  <a:schemeClr val="hlink"/>
                </a:solidFill>
                <a:hlinkClick r:id="rId5"/>
              </a:rPr>
              <a:t>openid.net/specs/</a:t>
            </a:r>
            <a:r>
              <a:rPr lang="en"/>
              <a:t> expected this week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628650" y="355002"/>
            <a:ext cx="7886700" cy="76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OpenID Connect Core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628650" y="1223975"/>
            <a:ext cx="7813200" cy="32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Third Errata Set work under way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Draft with fix to audience vulnerability published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−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https://openid.net/specs/openid-connect-core-1_0-36.html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It makes sense to wait for OAuth spec updates before publishing errata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OAuth updates being made by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−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https://datatracker.ietf.org/doc/draft-ietf-oauth-rfc7523bis/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−"/>
            </a:pPr>
            <a:r>
              <a:rPr lang="en"/>
              <a:t>Changes being made to reduce its scope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Other minor errata corrections also merged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Intent to publish result as “OpenID Connect Core 1.0 incorporating errata set 3”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628650" y="355002"/>
            <a:ext cx="7886700" cy="76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Inactive Specifications</a:t>
            </a:r>
            <a:endParaRPr/>
          </a:p>
        </p:txBody>
      </p:sp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628650" y="1223975"/>
            <a:ext cx="7813200" cy="32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Two </a:t>
            </a:r>
            <a:r>
              <a:rPr lang="en"/>
              <a:t>adopted specs appear to not be being actively worked on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−"/>
            </a:pPr>
            <a:r>
              <a:rPr lang="en" sz="1500"/>
              <a:t>OpenID Connect UserInfo Verifiable Credentials</a:t>
            </a:r>
            <a:endParaRPr sz="15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https://openid.net/specs/openid-connect-userinfo-vc-1_0.html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No updates since draft -00 in May 2023</a:t>
            </a:r>
            <a:endParaRPr sz="14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−"/>
            </a:pPr>
            <a:r>
              <a:rPr lang="en" sz="1500"/>
              <a:t>Self-Issued OpenID Provider v2</a:t>
            </a:r>
            <a:endParaRPr sz="15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https://openid.net/specs/openid-connect-self-issued-v2-1_0.html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No updates since draft -13 in November 2023</a:t>
            </a:r>
            <a:endParaRPr sz="1400"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i="1" lang="en"/>
              <a:t>Should either of these be marked as being discontinued?</a:t>
            </a:r>
            <a:endParaRPr i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628650" y="355002"/>
            <a:ext cx="7886700" cy="76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 Update – Enhanced Authentication Profile (EAP) WG</a:t>
            </a:r>
            <a:endParaRPr/>
          </a:p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628650" y="1223975"/>
            <a:ext cx="7813200" cy="32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EAP Working Group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−"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https://openid.net/wg/eap/</a:t>
            </a:r>
            <a:endParaRPr sz="15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OpenID Connect Extended Authentication Profile (EAP) ACR Values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−"/>
            </a:pPr>
            <a:r>
              <a:rPr lang="en" sz="1500" u="sng">
                <a:solidFill>
                  <a:schemeClr val="hlink"/>
                </a:solidFill>
                <a:hlinkClick r:id="rId4"/>
              </a:rPr>
              <a:t>https://openid.net/specs/openid-connect-eap-acr-values-1_0-final.html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−"/>
            </a:pPr>
            <a:r>
              <a:rPr lang="en" sz="1500"/>
              <a:t>Defines ACR and AMR values for phishing-resistant authentication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−"/>
            </a:pPr>
            <a:r>
              <a:rPr lang="en" sz="1500"/>
              <a:t>Became final in June 2025</a:t>
            </a:r>
            <a:endParaRPr sz="15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Working group closed in June 2025 after that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628650" y="355002"/>
            <a:ext cx="7886700" cy="76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Turn!</a:t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628650" y="1223975"/>
            <a:ext cx="7813200" cy="32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What would you like the OpenID Connect working group to know?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628650" y="355002"/>
            <a:ext cx="7886700" cy="76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Group Highlights Since Last Workshop in April</a:t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628650" y="1223975"/>
            <a:ext cx="7813200" cy="32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OpenID Federation Interop Event at SUNET in Stockholm, April 2025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−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https://openid.net/the-openid-federation-interoperability-event/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OpenID Federation updated to address issues from interop, Swedish gov.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First Implementer’s Draft of OpenID Connect RP Metadata Choices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−"/>
            </a:pPr>
            <a:r>
              <a:rPr lang="en"/>
              <a:t>Then updated to use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token_endpoint_auth_methods_supported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Second Implementer’s Draft of Native SSO for Mobile Apps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OpenID Connect Claims Aggregation updated to remove overlap w/ OpenID4VC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OpenID Federation Extended Subordinate Listing updated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OpenID Provider Commands updated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OpenID Connect Enterprise Extensions adopted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OpenID Connect </a:t>
            </a:r>
            <a:r>
              <a:rPr lang="en"/>
              <a:t>Ephemeral</a:t>
            </a:r>
            <a:r>
              <a:rPr lang="en"/>
              <a:t> Subject Identifier adopted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OpenID Connect Key Binding adopted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355002"/>
            <a:ext cx="7886700" cy="76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OpenID Federation Interop Event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1223975"/>
            <a:ext cx="5341200" cy="32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April 28-30, 2025 in Stockholm at SUNET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−"/>
            </a:pPr>
            <a:r>
              <a:rPr lang="en"/>
              <a:t>Also hybrid participation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By the numbers: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−"/>
            </a:pPr>
            <a:r>
              <a:rPr lang="en"/>
              <a:t>30 participants from 15 countries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−"/>
            </a:pPr>
            <a:r>
              <a:rPr lang="en"/>
              <a:t>14 implementations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Cross-matrix interop testing among participants for 8 classes of tests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Tested initial certification tests for OpenID Federation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Determined resolutions for open issues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Updated spec accordingly</a:t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9575" y="1253426"/>
            <a:ext cx="2874425" cy="301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628650" y="355002"/>
            <a:ext cx="7886700" cy="76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OpenID Federation</a:t>
            </a:r>
            <a:endParaRPr/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628650" y="1223975"/>
            <a:ext cx="7813200" cy="32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https://openid.net/specs/openid-federation-1_0.html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Enables trust establishment for multilateral federations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-43 </a:t>
            </a:r>
            <a:r>
              <a:rPr lang="en"/>
              <a:t>incorporated</a:t>
            </a:r>
            <a:r>
              <a:rPr lang="en"/>
              <a:t> decisions made as a result of the interop event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-44 addressed issues identified for Swedish </a:t>
            </a:r>
            <a:r>
              <a:rPr lang="en"/>
              <a:t>government</a:t>
            </a:r>
            <a:r>
              <a:rPr lang="en"/>
              <a:t> use case deployments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Planning to finish 1.0 this year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1.1 is planned to be equivalent to 1.0 but to break non-core functionality into separate specification(s)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−"/>
            </a:pPr>
            <a:r>
              <a:rPr lang="en"/>
              <a:t>OpenID Connect Automatic and Explicit registration methods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A 2.0 is planned to incorporate extensions that are being used in practice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628650" y="355002"/>
            <a:ext cx="7886700" cy="76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OpenID Connect Relying Party Metadata Choices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628650" y="1223975"/>
            <a:ext cx="7813200" cy="32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https://openid.net/specs/openid-connect-rp-metadata-choices-1_0.html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Enables RPs to express a set of supported values for some RP metadata parameters, rather than just single values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First Implementer’s Draft approved in July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Updated since to use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token_endpoint_auth_methods_supported</a:t>
            </a:r>
            <a:r>
              <a:rPr lang="en"/>
              <a:t> for all Authorization Server endpoints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628650" y="355002"/>
            <a:ext cx="7886700" cy="76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OpenID Connect Native SSO for Mobile Apps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628650" y="1223975"/>
            <a:ext cx="7813200" cy="32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https://openid.net/specs/openid-connect-native-sso-1_0.html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Second Implementer’s Draft approved this month (October 2025)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Updates being considered to replace reuse of ID Token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Please discuss during IIW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628650" y="355002"/>
            <a:ext cx="7886700" cy="76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OpenID Connect Claims Aggregation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628650" y="1223975"/>
            <a:ext cx="7813200" cy="32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https://openid.net/specs/openid-connect-claims-aggregation-1_0.html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U</a:t>
            </a:r>
            <a:r>
              <a:rPr lang="en"/>
              <a:t>pdated in May to remove functional overlap with OpenID4VC specs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Reviews wanted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Please discuss at IIW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628650" y="355002"/>
            <a:ext cx="7886700" cy="76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OpenID Federation Extended Subordinate Listing</a:t>
            </a:r>
            <a:endParaRPr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628650" y="1223975"/>
            <a:ext cx="7813200" cy="32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https://openid.net/specs/openid-federation-extended-listing-1_0.html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Extends OpenID Federation to provide efficient methods to interact with a potentially large number of registered Entities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Motivated by open finance use cases in Australia, etc.</a:t>
            </a:r>
            <a:endParaRPr/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Implementations and feedback wanted</a:t>
            </a:r>
            <a:r>
              <a:rPr lang="en"/>
              <a:t>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628650" y="355002"/>
            <a:ext cx="7886700" cy="76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OpenID Provider Commands</a:t>
            </a:r>
            <a:endParaRPr/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628650" y="1223975"/>
            <a:ext cx="7813200" cy="32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700"/>
              </a:spcBef>
              <a:spcAft>
                <a:spcPts val="0"/>
              </a:spcAft>
              <a:buSzPts val="1600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https://openid.net/specs/openid-provider-commands-1_0.html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Complements OpenID Connect by introducing a set of Commands for an OP to directly manage an end-user Account at an RP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Updated to incorporate WG feedback since adoption in March 2025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penID Foundation">
  <a:themeElements>
    <a:clrScheme name="OpenID">
      <a:dk1>
        <a:srgbClr val="222020"/>
      </a:dk1>
      <a:lt1>
        <a:srgbClr val="FFFFFF"/>
      </a:lt1>
      <a:dk2>
        <a:srgbClr val="BDBCBF"/>
      </a:dk2>
      <a:lt2>
        <a:srgbClr val="F69100"/>
      </a:lt2>
      <a:accent1>
        <a:srgbClr val="F69100"/>
      </a:accent1>
      <a:accent2>
        <a:srgbClr val="BCBCBE"/>
      </a:accent2>
      <a:accent3>
        <a:srgbClr val="D9007D"/>
      </a:accent3>
      <a:accent4>
        <a:srgbClr val="3F52EB"/>
      </a:accent4>
      <a:accent5>
        <a:srgbClr val="222020"/>
      </a:accent5>
      <a:accent6>
        <a:srgbClr val="D9007D"/>
      </a:accent6>
      <a:hlink>
        <a:srgbClr val="3F52EB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